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861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04"/>
    <a:srgbClr val="FF1C4B"/>
    <a:srgbClr val="FE8D02"/>
    <a:srgbClr val="00C7CD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89"/>
    <p:restoredTop sz="97739"/>
  </p:normalViewPr>
  <p:slideViewPr>
    <p:cSldViewPr snapToGrid="0" snapToObjects="1">
      <p:cViewPr varScale="1">
        <p:scale>
          <a:sx n="71" d="100"/>
          <a:sy n="71" d="100"/>
        </p:scale>
        <p:origin x="1968" y="17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7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6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9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7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9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1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58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4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9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4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38AFD9-CD0C-3A47-AE15-B91133894CC2}"/>
              </a:ext>
            </a:extLst>
          </p:cNvPr>
          <p:cNvSpPr/>
          <p:nvPr userDrawn="1"/>
        </p:nvSpPr>
        <p:spPr>
          <a:xfrm>
            <a:off x="244443" y="183332"/>
            <a:ext cx="12312713" cy="923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A5F9B-1B0A-0343-B2FD-1BCD58C865A8}" type="datetimeFigureOut">
              <a:rPr lang="en-US" smtClean="0"/>
              <a:t>2/1/22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5A282-FDB3-DF4C-8BAE-853FD85BC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4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rapezium 43">
            <a:extLst>
              <a:ext uri="{FF2B5EF4-FFF2-40B4-BE49-F238E27FC236}">
                <a16:creationId xmlns:a16="http://schemas.microsoft.com/office/drawing/2014/main" id="{05837517-10AE-EB47-B710-330B622759BF}"/>
              </a:ext>
            </a:extLst>
          </p:cNvPr>
          <p:cNvSpPr/>
          <p:nvPr/>
        </p:nvSpPr>
        <p:spPr>
          <a:xfrm rot="10800000">
            <a:off x="4244688" y="137215"/>
            <a:ext cx="4312218" cy="532816"/>
          </a:xfrm>
          <a:prstGeom prst="trapezoid">
            <a:avLst>
              <a:gd name="adj" fmla="val 89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D4FFBAC-C6BC-8340-A850-3071CAACBEA4}"/>
              </a:ext>
            </a:extLst>
          </p:cNvPr>
          <p:cNvSpPr txBox="1"/>
          <p:nvPr/>
        </p:nvSpPr>
        <p:spPr>
          <a:xfrm>
            <a:off x="4138945" y="172883"/>
            <a:ext cx="452370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PDSA Problem Solving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612195-3D5E-8C4C-96F4-AC68DD81F67E}"/>
              </a:ext>
            </a:extLst>
          </p:cNvPr>
          <p:cNvSpPr/>
          <p:nvPr/>
        </p:nvSpPr>
        <p:spPr>
          <a:xfrm>
            <a:off x="3720878" y="838991"/>
            <a:ext cx="53487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537" indent="0" algn="ctr">
              <a:buNone/>
            </a:pPr>
            <a:r>
              <a:rPr lang="en-US" sz="12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A problem is a deviation from a standard, i.e., a difference between what should be happening and what is actually happening. To solve a problem, use the Plan-Do-STUDY-Act (PDSA) Problem Solving process here.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3A13A83-9287-FC45-A2F9-9A5A248D21E9}"/>
              </a:ext>
            </a:extLst>
          </p:cNvPr>
          <p:cNvGrpSpPr/>
          <p:nvPr/>
        </p:nvGrpSpPr>
        <p:grpSpPr>
          <a:xfrm>
            <a:off x="3490329" y="1657711"/>
            <a:ext cx="5579279" cy="4610100"/>
            <a:chOff x="3490329" y="1657711"/>
            <a:chExt cx="5579279" cy="4610100"/>
          </a:xfrm>
        </p:grpSpPr>
        <p:sp>
          <p:nvSpPr>
            <p:cNvPr id="65" name="AutoShape 1028">
              <a:extLst>
                <a:ext uri="{FF2B5EF4-FFF2-40B4-BE49-F238E27FC236}">
                  <a16:creationId xmlns:a16="http://schemas.microsoft.com/office/drawing/2014/main" id="{DA9DBF2B-4DDD-C14C-A63E-08B75B591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661" y="2023592"/>
              <a:ext cx="713509" cy="22295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6" name="AutoShape 1029">
              <a:extLst>
                <a:ext uri="{FF2B5EF4-FFF2-40B4-BE49-F238E27FC236}">
                  <a16:creationId xmlns:a16="http://schemas.microsoft.com/office/drawing/2014/main" id="{E62A1C9D-7C03-BE49-A5B5-AC70FB3D0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661" y="2618148"/>
              <a:ext cx="713509" cy="22295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7" name="AutoShape 1030">
              <a:extLst>
                <a:ext uri="{FF2B5EF4-FFF2-40B4-BE49-F238E27FC236}">
                  <a16:creationId xmlns:a16="http://schemas.microsoft.com/office/drawing/2014/main" id="{E50E7825-FDE4-6E4E-9B55-64C1EDBBD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661" y="3212705"/>
              <a:ext cx="713509" cy="22295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8" name="AutoShape 1031">
              <a:extLst>
                <a:ext uri="{FF2B5EF4-FFF2-40B4-BE49-F238E27FC236}">
                  <a16:creationId xmlns:a16="http://schemas.microsoft.com/office/drawing/2014/main" id="{B0F05DAC-948A-6149-AAC8-C385265FE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661" y="3807262"/>
              <a:ext cx="713509" cy="22295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9" name="AutoShape 1032">
              <a:extLst>
                <a:ext uri="{FF2B5EF4-FFF2-40B4-BE49-F238E27FC236}">
                  <a16:creationId xmlns:a16="http://schemas.microsoft.com/office/drawing/2014/main" id="{A0B9D5F8-12BF-7942-AEA1-2C3582786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661" y="4401818"/>
              <a:ext cx="713509" cy="22295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0" name="AutoShape 1033">
              <a:extLst>
                <a:ext uri="{FF2B5EF4-FFF2-40B4-BE49-F238E27FC236}">
                  <a16:creationId xmlns:a16="http://schemas.microsoft.com/office/drawing/2014/main" id="{99844E39-E687-314E-9A08-982994F8D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661" y="4996375"/>
              <a:ext cx="713509" cy="22295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1" name="AutoShape 1034">
              <a:extLst>
                <a:ext uri="{FF2B5EF4-FFF2-40B4-BE49-F238E27FC236}">
                  <a16:creationId xmlns:a16="http://schemas.microsoft.com/office/drawing/2014/main" id="{C23E35C7-1357-074B-AE67-5E85C960B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661" y="5590931"/>
              <a:ext cx="713509" cy="22295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1"/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72" name="Rectangle 1035">
              <a:extLst>
                <a:ext uri="{FF2B5EF4-FFF2-40B4-BE49-F238E27FC236}">
                  <a16:creationId xmlns:a16="http://schemas.microsoft.com/office/drawing/2014/main" id="{FEC0A9B2-E3B9-B64D-AA7D-7786C42BE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642" y="1661141"/>
              <a:ext cx="3567545" cy="3715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 Narrow" pitchFamily="34" charset="0"/>
                </a:rPr>
                <a:t>Select the Theme</a:t>
              </a:r>
            </a:p>
          </p:txBody>
        </p:sp>
        <p:sp>
          <p:nvSpPr>
            <p:cNvPr id="73" name="Rectangle 1036">
              <a:extLst>
                <a:ext uri="{FF2B5EF4-FFF2-40B4-BE49-F238E27FC236}">
                  <a16:creationId xmlns:a16="http://schemas.microsoft.com/office/drawing/2014/main" id="{1E62BA97-5C83-A04A-9949-989154B98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642" y="2255698"/>
              <a:ext cx="3567545" cy="3715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 Narrow" pitchFamily="34" charset="0"/>
                </a:rPr>
                <a:t>Plan the Schedule</a:t>
              </a:r>
            </a:p>
          </p:txBody>
        </p:sp>
        <p:sp>
          <p:nvSpPr>
            <p:cNvPr id="74" name="Rectangle 1037">
              <a:extLst>
                <a:ext uri="{FF2B5EF4-FFF2-40B4-BE49-F238E27FC236}">
                  <a16:creationId xmlns:a16="http://schemas.microsoft.com/office/drawing/2014/main" id="{765B04D6-F023-914D-9F38-EFA4DCF37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642" y="2850254"/>
              <a:ext cx="3567545" cy="3715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 Narrow" pitchFamily="34" charset="0"/>
                </a:rPr>
                <a:t>Grasp the Present Situation</a:t>
              </a:r>
            </a:p>
          </p:txBody>
        </p:sp>
        <p:sp>
          <p:nvSpPr>
            <p:cNvPr id="75" name="Rectangle 1038">
              <a:extLst>
                <a:ext uri="{FF2B5EF4-FFF2-40B4-BE49-F238E27FC236}">
                  <a16:creationId xmlns:a16="http://schemas.microsoft.com/office/drawing/2014/main" id="{301E0EC7-2BC8-E442-A06E-ED915D78B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642" y="3444811"/>
              <a:ext cx="3567545" cy="3715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 Narrow" pitchFamily="34" charset="0"/>
                </a:rPr>
                <a:t>Establish the Target</a:t>
              </a:r>
            </a:p>
          </p:txBody>
        </p:sp>
        <p:sp>
          <p:nvSpPr>
            <p:cNvPr id="76" name="Rectangle 1039">
              <a:extLst>
                <a:ext uri="{FF2B5EF4-FFF2-40B4-BE49-F238E27FC236}">
                  <a16:creationId xmlns:a16="http://schemas.microsoft.com/office/drawing/2014/main" id="{24E20F1F-4406-2C43-AA74-86BD6A49E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642" y="4039367"/>
              <a:ext cx="3567545" cy="3715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 Narrow" pitchFamily="34" charset="0"/>
                </a:rPr>
                <a:t>Analyze the Cause &amp; Identify Corrective Action</a:t>
              </a:r>
            </a:p>
          </p:txBody>
        </p:sp>
        <p:sp>
          <p:nvSpPr>
            <p:cNvPr id="77" name="Rectangle 1040">
              <a:extLst>
                <a:ext uri="{FF2B5EF4-FFF2-40B4-BE49-F238E27FC236}">
                  <a16:creationId xmlns:a16="http://schemas.microsoft.com/office/drawing/2014/main" id="{CFA78139-5727-6E48-B148-1E4C6344E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642" y="4633924"/>
              <a:ext cx="3567545" cy="3715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 Narrow" pitchFamily="34" charset="0"/>
                </a:rPr>
                <a:t>Implement Corrective Action</a:t>
              </a:r>
            </a:p>
          </p:txBody>
        </p:sp>
        <p:sp>
          <p:nvSpPr>
            <p:cNvPr id="78" name="Rectangle 1041">
              <a:extLst>
                <a:ext uri="{FF2B5EF4-FFF2-40B4-BE49-F238E27FC236}">
                  <a16:creationId xmlns:a16="http://schemas.microsoft.com/office/drawing/2014/main" id="{345EBF94-31FF-E647-9811-1703A4D0F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642" y="5228481"/>
              <a:ext cx="3567545" cy="3715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 Narrow" pitchFamily="34" charset="0"/>
                </a:rPr>
                <a:t>Evaluate the Result</a:t>
              </a:r>
            </a:p>
          </p:txBody>
        </p:sp>
        <p:sp>
          <p:nvSpPr>
            <p:cNvPr id="79" name="Rectangle 1042">
              <a:extLst>
                <a:ext uri="{FF2B5EF4-FFF2-40B4-BE49-F238E27FC236}">
                  <a16:creationId xmlns:a16="http://schemas.microsoft.com/office/drawing/2014/main" id="{AA63EE00-0754-BE43-A7C4-5044B76F4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642" y="5823037"/>
              <a:ext cx="3567545" cy="3715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Arial Narrow" pitchFamily="34" charset="0"/>
                </a:rPr>
                <a:t>Standardize &amp; Follow-up</a:t>
              </a:r>
            </a:p>
          </p:txBody>
        </p:sp>
        <p:sp>
          <p:nvSpPr>
            <p:cNvPr id="80" name="Right Brace 79">
              <a:extLst>
                <a:ext uri="{FF2B5EF4-FFF2-40B4-BE49-F238E27FC236}">
                  <a16:creationId xmlns:a16="http://schemas.microsoft.com/office/drawing/2014/main" id="{423B93AD-1D00-C84C-8A81-A12F9AC42D5D}"/>
                </a:ext>
              </a:extLst>
            </p:cNvPr>
            <p:cNvSpPr/>
            <p:nvPr/>
          </p:nvSpPr>
          <p:spPr>
            <a:xfrm>
              <a:off x="7558539" y="1657711"/>
              <a:ext cx="356755" cy="2853871"/>
            </a:xfrm>
            <a:prstGeom prst="rightBrace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ight Brace 80">
              <a:extLst>
                <a:ext uri="{FF2B5EF4-FFF2-40B4-BE49-F238E27FC236}">
                  <a16:creationId xmlns:a16="http://schemas.microsoft.com/office/drawing/2014/main" id="{8483A33A-B45C-2B4B-992E-EE70CB9BAA77}"/>
                </a:ext>
              </a:extLst>
            </p:cNvPr>
            <p:cNvSpPr/>
            <p:nvPr/>
          </p:nvSpPr>
          <p:spPr>
            <a:xfrm>
              <a:off x="7558539" y="4584759"/>
              <a:ext cx="356755" cy="512233"/>
            </a:xfrm>
            <a:prstGeom prst="rightBrace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ight Brace 81">
              <a:extLst>
                <a:ext uri="{FF2B5EF4-FFF2-40B4-BE49-F238E27FC236}">
                  <a16:creationId xmlns:a16="http://schemas.microsoft.com/office/drawing/2014/main" id="{6AAE656E-30F4-7242-AE5D-BC5FECE479FC}"/>
                </a:ext>
              </a:extLst>
            </p:cNvPr>
            <p:cNvSpPr/>
            <p:nvPr/>
          </p:nvSpPr>
          <p:spPr>
            <a:xfrm>
              <a:off x="7558539" y="5170168"/>
              <a:ext cx="356755" cy="512233"/>
            </a:xfrm>
            <a:prstGeom prst="rightBrace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ight Brace 86">
              <a:extLst>
                <a:ext uri="{FF2B5EF4-FFF2-40B4-BE49-F238E27FC236}">
                  <a16:creationId xmlns:a16="http://schemas.microsoft.com/office/drawing/2014/main" id="{25F70F9F-22E0-DE4D-9ED1-97AEE8556A27}"/>
                </a:ext>
              </a:extLst>
            </p:cNvPr>
            <p:cNvSpPr/>
            <p:nvPr/>
          </p:nvSpPr>
          <p:spPr>
            <a:xfrm>
              <a:off x="7558539" y="5755578"/>
              <a:ext cx="356755" cy="512233"/>
            </a:xfrm>
            <a:prstGeom prst="rightBrace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E3DDEB53-A469-1B4B-AA09-8B4B6CBB226B}"/>
                </a:ext>
              </a:extLst>
            </p:cNvPr>
            <p:cNvSpPr/>
            <p:nvPr/>
          </p:nvSpPr>
          <p:spPr>
            <a:xfrm>
              <a:off x="3490329" y="1657711"/>
              <a:ext cx="357964" cy="36588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6C4F060-D6C5-BD41-B844-60BE7F8C4A5E}"/>
                </a:ext>
              </a:extLst>
            </p:cNvPr>
            <p:cNvSpPr/>
            <p:nvPr/>
          </p:nvSpPr>
          <p:spPr>
            <a:xfrm>
              <a:off x="3490329" y="2260213"/>
              <a:ext cx="357964" cy="36588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F684A057-5C82-6849-8C61-1AED26B3FECD}"/>
                </a:ext>
              </a:extLst>
            </p:cNvPr>
            <p:cNvSpPr/>
            <p:nvPr/>
          </p:nvSpPr>
          <p:spPr>
            <a:xfrm>
              <a:off x="3490329" y="2845622"/>
              <a:ext cx="357964" cy="36588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AD75CBAC-B930-6149-815E-6569FF1FFF09}"/>
                </a:ext>
              </a:extLst>
            </p:cNvPr>
            <p:cNvSpPr/>
            <p:nvPr/>
          </p:nvSpPr>
          <p:spPr>
            <a:xfrm>
              <a:off x="3490329" y="3439578"/>
              <a:ext cx="357964" cy="36588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6BBC2D64-AE04-3643-9438-A744118CC0FA}"/>
                </a:ext>
              </a:extLst>
            </p:cNvPr>
            <p:cNvSpPr/>
            <p:nvPr/>
          </p:nvSpPr>
          <p:spPr>
            <a:xfrm>
              <a:off x="3490329" y="4046887"/>
              <a:ext cx="357964" cy="36588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5DD9DAC2-0AC7-5B49-A010-1D4D0630CB8B}"/>
                </a:ext>
              </a:extLst>
            </p:cNvPr>
            <p:cNvSpPr/>
            <p:nvPr/>
          </p:nvSpPr>
          <p:spPr>
            <a:xfrm>
              <a:off x="3490329" y="4640843"/>
              <a:ext cx="357964" cy="36588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CE83F796-6996-8C42-B6A7-2866C50AB057}"/>
                </a:ext>
              </a:extLst>
            </p:cNvPr>
            <p:cNvSpPr/>
            <p:nvPr/>
          </p:nvSpPr>
          <p:spPr>
            <a:xfrm>
              <a:off x="3490329" y="5243344"/>
              <a:ext cx="357964" cy="36588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F0D5E33-0229-6643-A7EF-9147CBDB984F}"/>
                </a:ext>
              </a:extLst>
            </p:cNvPr>
            <p:cNvSpPr/>
            <p:nvPr/>
          </p:nvSpPr>
          <p:spPr>
            <a:xfrm>
              <a:off x="3490329" y="5828754"/>
              <a:ext cx="357964" cy="365881"/>
            </a:xfrm>
            <a:prstGeom prst="ellipse">
              <a:avLst/>
            </a:prstGeom>
            <a:solidFill>
              <a:srgbClr val="FFFFFF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83" name="Rounded Rectangle 82">
              <a:extLst>
                <a:ext uri="{FF2B5EF4-FFF2-40B4-BE49-F238E27FC236}">
                  <a16:creationId xmlns:a16="http://schemas.microsoft.com/office/drawing/2014/main" id="{48A3D062-B364-7844-8EB5-E43A283477A7}"/>
                </a:ext>
              </a:extLst>
            </p:cNvPr>
            <p:cNvSpPr/>
            <p:nvPr/>
          </p:nvSpPr>
          <p:spPr>
            <a:xfrm>
              <a:off x="7986644" y="2901706"/>
              <a:ext cx="1070264" cy="365881"/>
            </a:xfrm>
            <a:prstGeom prst="roundRect">
              <a:avLst/>
            </a:prstGeom>
            <a:solidFill>
              <a:schemeClr val="bg1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PLAN</a:t>
              </a:r>
            </a:p>
          </p:txBody>
        </p:sp>
        <p:sp>
          <p:nvSpPr>
            <p:cNvPr id="84" name="Rounded Rectangle 83">
              <a:extLst>
                <a:ext uri="{FF2B5EF4-FFF2-40B4-BE49-F238E27FC236}">
                  <a16:creationId xmlns:a16="http://schemas.microsoft.com/office/drawing/2014/main" id="{96CE376E-A828-C14D-8199-814CB850E350}"/>
                </a:ext>
              </a:extLst>
            </p:cNvPr>
            <p:cNvSpPr/>
            <p:nvPr/>
          </p:nvSpPr>
          <p:spPr>
            <a:xfrm>
              <a:off x="7986644" y="5828754"/>
              <a:ext cx="1070264" cy="365881"/>
            </a:xfrm>
            <a:prstGeom prst="roundRect">
              <a:avLst/>
            </a:prstGeom>
            <a:solidFill>
              <a:schemeClr val="bg1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ACT</a:t>
              </a:r>
            </a:p>
          </p:txBody>
        </p:sp>
        <p:sp>
          <p:nvSpPr>
            <p:cNvPr id="85" name="Rounded Rectangle 84">
              <a:extLst>
                <a:ext uri="{FF2B5EF4-FFF2-40B4-BE49-F238E27FC236}">
                  <a16:creationId xmlns:a16="http://schemas.microsoft.com/office/drawing/2014/main" id="{E4836AF8-8BAB-554C-B53A-8A480B2D4778}"/>
                </a:ext>
              </a:extLst>
            </p:cNvPr>
            <p:cNvSpPr/>
            <p:nvPr/>
          </p:nvSpPr>
          <p:spPr>
            <a:xfrm>
              <a:off x="7986644" y="5243344"/>
              <a:ext cx="1070264" cy="365881"/>
            </a:xfrm>
            <a:prstGeom prst="roundRect">
              <a:avLst/>
            </a:prstGeom>
            <a:solidFill>
              <a:schemeClr val="bg1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STUDY</a:t>
              </a:r>
            </a:p>
          </p:txBody>
        </p:sp>
        <p:sp>
          <p:nvSpPr>
            <p:cNvPr id="86" name="Rounded Rectangle 85">
              <a:extLst>
                <a:ext uri="{FF2B5EF4-FFF2-40B4-BE49-F238E27FC236}">
                  <a16:creationId xmlns:a16="http://schemas.microsoft.com/office/drawing/2014/main" id="{0E6706BF-3331-8F46-95A9-3AD3F672F877}"/>
                </a:ext>
              </a:extLst>
            </p:cNvPr>
            <p:cNvSpPr/>
            <p:nvPr/>
          </p:nvSpPr>
          <p:spPr>
            <a:xfrm>
              <a:off x="7986644" y="4657935"/>
              <a:ext cx="1070264" cy="365881"/>
            </a:xfrm>
            <a:prstGeom prst="roundRect">
              <a:avLst/>
            </a:prstGeom>
            <a:solidFill>
              <a:schemeClr val="bg1"/>
            </a:solidFill>
            <a:ln w="19050" cmpd="sng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DO</a:t>
              </a:r>
            </a:p>
          </p:txBody>
        </p:sp>
        <p:cxnSp>
          <p:nvCxnSpPr>
            <p:cNvPr id="13" name="Elbow Connector 12">
              <a:extLst>
                <a:ext uri="{FF2B5EF4-FFF2-40B4-BE49-F238E27FC236}">
                  <a16:creationId xmlns:a16="http://schemas.microsoft.com/office/drawing/2014/main" id="{2180BA83-FD6F-2943-B612-084F3B7FF2C1}"/>
                </a:ext>
              </a:extLst>
            </p:cNvPr>
            <p:cNvCxnSpPr>
              <a:stCxn id="84" idx="3"/>
              <a:endCxn id="83" idx="3"/>
            </p:cNvCxnSpPr>
            <p:nvPr/>
          </p:nvCxnSpPr>
          <p:spPr>
            <a:xfrm flipV="1">
              <a:off x="9056908" y="3084647"/>
              <a:ext cx="12700" cy="2927048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378550C-505C-5541-82D7-3C5C3F456C97}"/>
              </a:ext>
            </a:extLst>
          </p:cNvPr>
          <p:cNvGrpSpPr/>
          <p:nvPr/>
        </p:nvGrpSpPr>
        <p:grpSpPr>
          <a:xfrm>
            <a:off x="400238" y="318492"/>
            <a:ext cx="2865109" cy="2723443"/>
            <a:chOff x="400238" y="318492"/>
            <a:chExt cx="2865109" cy="2723443"/>
          </a:xfrm>
        </p:grpSpPr>
        <p:sp>
          <p:nvSpPr>
            <p:cNvPr id="126" name="Rounded Rectangle 125">
              <a:extLst>
                <a:ext uri="{FF2B5EF4-FFF2-40B4-BE49-F238E27FC236}">
                  <a16:creationId xmlns:a16="http://schemas.microsoft.com/office/drawing/2014/main" id="{A2DEF6AA-B1F0-944A-9D72-974679EFD153}"/>
                </a:ext>
              </a:extLst>
            </p:cNvPr>
            <p:cNvSpPr/>
            <p:nvPr/>
          </p:nvSpPr>
          <p:spPr>
            <a:xfrm>
              <a:off x="403881" y="318492"/>
              <a:ext cx="2858757" cy="2723443"/>
            </a:xfrm>
            <a:prstGeom prst="roundRect">
              <a:avLst>
                <a:gd name="adj" fmla="val 32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6A7FDAB-C154-1848-A5A5-7459745EAE09}"/>
                </a:ext>
              </a:extLst>
            </p:cNvPr>
            <p:cNvSpPr txBox="1"/>
            <p:nvPr/>
          </p:nvSpPr>
          <p:spPr>
            <a:xfrm>
              <a:off x="400238" y="885591"/>
              <a:ext cx="285875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As a team, brainstorm a set of project themes which are ‘broad’ statements.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Shortlist project themes based on the team’s motto.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Rank project themes based on a set of selection criteria.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Once the most important and pressing problem is selected, the reason for choosing it must be explained.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Narrow down the project theme if necessary.</a:t>
              </a:r>
            </a:p>
          </p:txBody>
        </p:sp>
        <p:sp>
          <p:nvSpPr>
            <p:cNvPr id="107" name="Rounded Rectangle 106">
              <a:extLst>
                <a:ext uri="{FF2B5EF4-FFF2-40B4-BE49-F238E27FC236}">
                  <a16:creationId xmlns:a16="http://schemas.microsoft.com/office/drawing/2014/main" id="{98917D4E-14A4-8D47-8780-7F57417C1980}"/>
                </a:ext>
              </a:extLst>
            </p:cNvPr>
            <p:cNvSpPr/>
            <p:nvPr/>
          </p:nvSpPr>
          <p:spPr>
            <a:xfrm>
              <a:off x="406590" y="319252"/>
              <a:ext cx="2858757" cy="523077"/>
            </a:xfrm>
            <a:prstGeom prst="roundRect">
              <a:avLst>
                <a:gd name="adj" fmla="val 18411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739AEC99-4C47-0B41-BDC9-D27F013CF26A}"/>
                </a:ext>
              </a:extLst>
            </p:cNvPr>
            <p:cNvSpPr/>
            <p:nvPr/>
          </p:nvSpPr>
          <p:spPr>
            <a:xfrm>
              <a:off x="517578" y="364221"/>
              <a:ext cx="2645014" cy="441108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1. Select the Theme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FF6D48F-BD35-444F-A0F0-3497D20D3127}"/>
              </a:ext>
            </a:extLst>
          </p:cNvPr>
          <p:cNvGrpSpPr/>
          <p:nvPr/>
        </p:nvGrpSpPr>
        <p:grpSpPr>
          <a:xfrm>
            <a:off x="400238" y="3208822"/>
            <a:ext cx="2865109" cy="2723443"/>
            <a:chOff x="400238" y="3208822"/>
            <a:chExt cx="2865109" cy="2723443"/>
          </a:xfrm>
        </p:grpSpPr>
        <p:sp>
          <p:nvSpPr>
            <p:cNvPr id="130" name="Rounded Rectangle 129">
              <a:extLst>
                <a:ext uri="{FF2B5EF4-FFF2-40B4-BE49-F238E27FC236}">
                  <a16:creationId xmlns:a16="http://schemas.microsoft.com/office/drawing/2014/main" id="{91E3CF23-999E-744C-8606-4204B1494F57}"/>
                </a:ext>
              </a:extLst>
            </p:cNvPr>
            <p:cNvSpPr/>
            <p:nvPr/>
          </p:nvSpPr>
          <p:spPr>
            <a:xfrm>
              <a:off x="400240" y="3208822"/>
              <a:ext cx="2858757" cy="2723443"/>
            </a:xfrm>
            <a:prstGeom prst="roundRect">
              <a:avLst>
                <a:gd name="adj" fmla="val 32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C7DB97D6-8C99-B44C-9B9E-9F5F652E48D3}"/>
                </a:ext>
              </a:extLst>
            </p:cNvPr>
            <p:cNvSpPr txBox="1"/>
            <p:nvPr/>
          </p:nvSpPr>
          <p:spPr>
            <a:xfrm>
              <a:off x="400238" y="3783617"/>
              <a:ext cx="285875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Make a plan to show the duration required to complete the project.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Use a Gantt Chart to show how long it will take to complete each step in the problem solving cycle.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The team must be able to explain why if there is a variance in the ‘Planned’ and ‘Actual’ period.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Even when the ‘Planned’ and ‘Actual’ period are similar, members must explain how this is possible. </a:t>
              </a:r>
            </a:p>
          </p:txBody>
        </p:sp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C3F3D9C4-435C-4340-AFBD-907D1DC07417}"/>
                </a:ext>
              </a:extLst>
            </p:cNvPr>
            <p:cNvSpPr/>
            <p:nvPr/>
          </p:nvSpPr>
          <p:spPr>
            <a:xfrm>
              <a:off x="406590" y="3208822"/>
              <a:ext cx="2858757" cy="523077"/>
            </a:xfrm>
            <a:prstGeom prst="roundRect">
              <a:avLst>
                <a:gd name="adj" fmla="val 18411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7FE7B803-8FFD-7745-94FB-8A107E854C00}"/>
                </a:ext>
              </a:extLst>
            </p:cNvPr>
            <p:cNvSpPr/>
            <p:nvPr/>
          </p:nvSpPr>
          <p:spPr>
            <a:xfrm>
              <a:off x="513937" y="3254551"/>
              <a:ext cx="2645014" cy="441108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2. Plan the Schedule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EB99AD0-59A7-EB43-9F84-311384E23D5A}"/>
              </a:ext>
            </a:extLst>
          </p:cNvPr>
          <p:cNvGrpSpPr/>
          <p:nvPr/>
        </p:nvGrpSpPr>
        <p:grpSpPr>
          <a:xfrm>
            <a:off x="403882" y="6088934"/>
            <a:ext cx="2859158" cy="2723443"/>
            <a:chOff x="403882" y="6088934"/>
            <a:chExt cx="2859158" cy="2723443"/>
          </a:xfrm>
        </p:grpSpPr>
        <p:sp>
          <p:nvSpPr>
            <p:cNvPr id="128" name="Rounded Rectangle 127">
              <a:extLst>
                <a:ext uri="{FF2B5EF4-FFF2-40B4-BE49-F238E27FC236}">
                  <a16:creationId xmlns:a16="http://schemas.microsoft.com/office/drawing/2014/main" id="{07EB5010-323E-3F46-8632-4FDC976283FE}"/>
                </a:ext>
              </a:extLst>
            </p:cNvPr>
            <p:cNvSpPr/>
            <p:nvPr/>
          </p:nvSpPr>
          <p:spPr>
            <a:xfrm>
              <a:off x="403882" y="6088934"/>
              <a:ext cx="2858757" cy="2723443"/>
            </a:xfrm>
            <a:prstGeom prst="roundRect">
              <a:avLst>
                <a:gd name="adj" fmla="val 32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D8D7C46-050C-1F4F-89D9-4A3371AC3DD5}"/>
                </a:ext>
              </a:extLst>
            </p:cNvPr>
            <p:cNvSpPr txBox="1"/>
            <p:nvPr/>
          </p:nvSpPr>
          <p:spPr>
            <a:xfrm>
              <a:off x="404175" y="6652884"/>
              <a:ext cx="285875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Collect data to show ‘how bad’ the present situation is, e.g. survey, observation, interviews, checking present and past records.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Use a Check Sheet to consolidate the data collected.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Construct a Pareto Chart to check the vital factor(s) from the trivial many.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If necessary, ‘narrow down’ on only the vital factor(s) or on any impact area(s) selected.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82E0A657-D60E-9E47-B7A5-B6555A422A21}"/>
                </a:ext>
              </a:extLst>
            </p:cNvPr>
            <p:cNvSpPr/>
            <p:nvPr/>
          </p:nvSpPr>
          <p:spPr>
            <a:xfrm>
              <a:off x="404283" y="6088934"/>
              <a:ext cx="2858757" cy="523077"/>
            </a:xfrm>
            <a:prstGeom prst="roundRect">
              <a:avLst>
                <a:gd name="adj" fmla="val 18411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28FD1AD4-747C-CF4D-890E-9F9EF6C8E49F}"/>
                </a:ext>
              </a:extLst>
            </p:cNvPr>
            <p:cNvSpPr/>
            <p:nvPr/>
          </p:nvSpPr>
          <p:spPr>
            <a:xfrm>
              <a:off x="517579" y="6134663"/>
              <a:ext cx="2645014" cy="441108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3. Grasp the Present Situation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B1CE026-CEDE-1F48-930B-63E11FEAE637}"/>
              </a:ext>
            </a:extLst>
          </p:cNvPr>
          <p:cNvGrpSpPr/>
          <p:nvPr/>
        </p:nvGrpSpPr>
        <p:grpSpPr>
          <a:xfrm>
            <a:off x="9535130" y="318492"/>
            <a:ext cx="2862402" cy="2723443"/>
            <a:chOff x="9535130" y="318492"/>
            <a:chExt cx="2862402" cy="2723443"/>
          </a:xfrm>
        </p:grpSpPr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76125FCD-50E1-0240-934C-1DEB079AA72E}"/>
                </a:ext>
              </a:extLst>
            </p:cNvPr>
            <p:cNvSpPr/>
            <p:nvPr/>
          </p:nvSpPr>
          <p:spPr>
            <a:xfrm>
              <a:off x="9538775" y="318492"/>
              <a:ext cx="2858757" cy="2723443"/>
            </a:xfrm>
            <a:prstGeom prst="roundRect">
              <a:avLst>
                <a:gd name="adj" fmla="val 32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ACA3A5A-3D8E-8644-A2F0-29EF8592A5D6}"/>
                </a:ext>
              </a:extLst>
            </p:cNvPr>
            <p:cNvSpPr txBox="1"/>
            <p:nvPr/>
          </p:nvSpPr>
          <p:spPr>
            <a:xfrm>
              <a:off x="9535132" y="885591"/>
              <a:ext cx="285875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When action taken meets with the desired target, the team should standardize the action taken as ‘Standard Operating Procedure’ (SOP), Machine Specs, etc.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It should be documented for future reference.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The dates and duration of all activities must be stated.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Monitor the new process to ensure that the desired results are maintained.</a:t>
              </a:r>
            </a:p>
          </p:txBody>
        </p:sp>
        <p:sp>
          <p:nvSpPr>
            <p:cNvPr id="110" name="Rounded Rectangle 109">
              <a:extLst>
                <a:ext uri="{FF2B5EF4-FFF2-40B4-BE49-F238E27FC236}">
                  <a16:creationId xmlns:a16="http://schemas.microsoft.com/office/drawing/2014/main" id="{821C1055-10C2-B340-A26F-957FA3516F36}"/>
                </a:ext>
              </a:extLst>
            </p:cNvPr>
            <p:cNvSpPr/>
            <p:nvPr/>
          </p:nvSpPr>
          <p:spPr>
            <a:xfrm>
              <a:off x="9535130" y="319252"/>
              <a:ext cx="2858757" cy="523077"/>
            </a:xfrm>
            <a:prstGeom prst="roundRect">
              <a:avLst>
                <a:gd name="adj" fmla="val 18411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3E75DEC-04C1-8544-ADD6-4F680D967B80}"/>
                </a:ext>
              </a:extLst>
            </p:cNvPr>
            <p:cNvSpPr/>
            <p:nvPr/>
          </p:nvSpPr>
          <p:spPr>
            <a:xfrm>
              <a:off x="9652472" y="364221"/>
              <a:ext cx="2645014" cy="441108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8. Standardize &amp; Follow Up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CB5BA54-E048-8D4C-8C14-0FF51EF973C1}"/>
              </a:ext>
            </a:extLst>
          </p:cNvPr>
          <p:cNvGrpSpPr/>
          <p:nvPr/>
        </p:nvGrpSpPr>
        <p:grpSpPr>
          <a:xfrm>
            <a:off x="9535131" y="3208821"/>
            <a:ext cx="2858760" cy="2723444"/>
            <a:chOff x="9535131" y="3208821"/>
            <a:chExt cx="2858760" cy="2723444"/>
          </a:xfrm>
        </p:grpSpPr>
        <p:sp>
          <p:nvSpPr>
            <p:cNvPr id="64" name="Rounded Rectangle 63">
              <a:extLst>
                <a:ext uri="{FF2B5EF4-FFF2-40B4-BE49-F238E27FC236}">
                  <a16:creationId xmlns:a16="http://schemas.microsoft.com/office/drawing/2014/main" id="{69C67B4D-4A92-2C40-9C38-8BAD57DFCD92}"/>
                </a:ext>
              </a:extLst>
            </p:cNvPr>
            <p:cNvSpPr/>
            <p:nvPr/>
          </p:nvSpPr>
          <p:spPr>
            <a:xfrm>
              <a:off x="9535134" y="3208822"/>
              <a:ext cx="2858757" cy="2723443"/>
            </a:xfrm>
            <a:prstGeom prst="roundRect">
              <a:avLst>
                <a:gd name="adj" fmla="val 32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22233FBF-3F80-8640-858C-2CB437D5D3B5}"/>
                </a:ext>
              </a:extLst>
            </p:cNvPr>
            <p:cNvSpPr txBox="1"/>
            <p:nvPr/>
          </p:nvSpPr>
          <p:spPr>
            <a:xfrm>
              <a:off x="9535132" y="3783617"/>
              <a:ext cx="285875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Collect a new set of data for the ‘Implement Corrective Action’ period.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Use a Pareto Chart or Bar Chart to make the ‘Before’ and ‘After’ comparison.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If the target is not achieved, return to any of the earlier step to investigate.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Any variance in target set/achieved, or how the target set/achieved is similar must be explained.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Report the tangible and intangible results.</a:t>
              </a:r>
            </a:p>
          </p:txBody>
        </p:sp>
        <p:sp>
          <p:nvSpPr>
            <p:cNvPr id="109" name="Rounded Rectangle 108">
              <a:extLst>
                <a:ext uri="{FF2B5EF4-FFF2-40B4-BE49-F238E27FC236}">
                  <a16:creationId xmlns:a16="http://schemas.microsoft.com/office/drawing/2014/main" id="{D9FD95F7-0F3C-DC49-975C-6EF877AF030D}"/>
                </a:ext>
              </a:extLst>
            </p:cNvPr>
            <p:cNvSpPr/>
            <p:nvPr/>
          </p:nvSpPr>
          <p:spPr>
            <a:xfrm>
              <a:off x="9535131" y="3208821"/>
              <a:ext cx="2858757" cy="523077"/>
            </a:xfrm>
            <a:prstGeom prst="roundRect">
              <a:avLst>
                <a:gd name="adj" fmla="val 18411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33B203C4-6671-D14C-8C69-35D252FE3C68}"/>
                </a:ext>
              </a:extLst>
            </p:cNvPr>
            <p:cNvSpPr/>
            <p:nvPr/>
          </p:nvSpPr>
          <p:spPr>
            <a:xfrm>
              <a:off x="9648831" y="3254551"/>
              <a:ext cx="2645014" cy="441108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7. Evaluate the Result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38A925-15F6-EE4B-8CA6-E2B4261A04BF}"/>
              </a:ext>
            </a:extLst>
          </p:cNvPr>
          <p:cNvGrpSpPr/>
          <p:nvPr/>
        </p:nvGrpSpPr>
        <p:grpSpPr>
          <a:xfrm>
            <a:off x="9538560" y="6088933"/>
            <a:ext cx="2859266" cy="2723444"/>
            <a:chOff x="9538560" y="6088933"/>
            <a:chExt cx="2859266" cy="2723444"/>
          </a:xfrm>
        </p:grpSpPr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99AC093A-8E19-1445-96C8-C6AC19110DFB}"/>
                </a:ext>
              </a:extLst>
            </p:cNvPr>
            <p:cNvSpPr/>
            <p:nvPr/>
          </p:nvSpPr>
          <p:spPr>
            <a:xfrm>
              <a:off x="9538776" y="6088934"/>
              <a:ext cx="2858757" cy="2723443"/>
            </a:xfrm>
            <a:prstGeom prst="roundRect">
              <a:avLst>
                <a:gd name="adj" fmla="val 32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E07EA2A0-191B-AD4F-91A0-861F1ABA4B56}"/>
                </a:ext>
              </a:extLst>
            </p:cNvPr>
            <p:cNvSpPr txBox="1"/>
            <p:nvPr/>
          </p:nvSpPr>
          <p:spPr>
            <a:xfrm>
              <a:off x="9539069" y="6652884"/>
              <a:ext cx="285875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Conduct a trial to check if the proposed solution works.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Use diagrams, pictures, charts, etc. to elaborate and explain how the trial was conducted.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When the proposed solution is implemented, it should not disrupt the next step in the work process.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When problems are encountered during implementation, the team must find ways to overcome the problems faced. </a:t>
              </a:r>
            </a:p>
          </p:txBody>
        </p:sp>
        <p:sp>
          <p:nvSpPr>
            <p:cNvPr id="108" name="Rounded Rectangle 107">
              <a:extLst>
                <a:ext uri="{FF2B5EF4-FFF2-40B4-BE49-F238E27FC236}">
                  <a16:creationId xmlns:a16="http://schemas.microsoft.com/office/drawing/2014/main" id="{E1F07D1A-5EDD-E140-8A46-F72B0AB6F068}"/>
                </a:ext>
              </a:extLst>
            </p:cNvPr>
            <p:cNvSpPr/>
            <p:nvPr/>
          </p:nvSpPr>
          <p:spPr>
            <a:xfrm>
              <a:off x="9538560" y="6088933"/>
              <a:ext cx="2858757" cy="523077"/>
            </a:xfrm>
            <a:prstGeom prst="roundRect">
              <a:avLst>
                <a:gd name="adj" fmla="val 18411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42A806C-C23E-224D-A769-44FF977C8EB7}"/>
                </a:ext>
              </a:extLst>
            </p:cNvPr>
            <p:cNvSpPr/>
            <p:nvPr/>
          </p:nvSpPr>
          <p:spPr>
            <a:xfrm>
              <a:off x="9652473" y="6134663"/>
              <a:ext cx="2645014" cy="441108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6. Implement Corrective Action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779A8A1-2A37-AC43-B5CF-104C4C2594BD}"/>
              </a:ext>
            </a:extLst>
          </p:cNvPr>
          <p:cNvGrpSpPr/>
          <p:nvPr/>
        </p:nvGrpSpPr>
        <p:grpSpPr>
          <a:xfrm>
            <a:off x="3448553" y="6533805"/>
            <a:ext cx="2859050" cy="2723443"/>
            <a:chOff x="3448553" y="6533805"/>
            <a:chExt cx="2859050" cy="2723443"/>
          </a:xfrm>
        </p:grpSpPr>
        <p:sp>
          <p:nvSpPr>
            <p:cNvPr id="100" name="Rounded Rectangle 99">
              <a:extLst>
                <a:ext uri="{FF2B5EF4-FFF2-40B4-BE49-F238E27FC236}">
                  <a16:creationId xmlns:a16="http://schemas.microsoft.com/office/drawing/2014/main" id="{5D38DEFF-DDEC-E946-B8FB-9A057BB00197}"/>
                </a:ext>
              </a:extLst>
            </p:cNvPr>
            <p:cNvSpPr/>
            <p:nvPr/>
          </p:nvSpPr>
          <p:spPr>
            <a:xfrm>
              <a:off x="3448553" y="6533805"/>
              <a:ext cx="2858757" cy="2723443"/>
            </a:xfrm>
            <a:prstGeom prst="roundRect">
              <a:avLst>
                <a:gd name="adj" fmla="val 32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CDD9384-4369-874B-847F-221BBFC8645A}"/>
                </a:ext>
              </a:extLst>
            </p:cNvPr>
            <p:cNvSpPr txBox="1"/>
            <p:nvPr/>
          </p:nvSpPr>
          <p:spPr>
            <a:xfrm>
              <a:off x="3448846" y="7097755"/>
              <a:ext cx="285875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Set a target for the problem at hand based on all the information gathered.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Use the S.M.A.R.T. criteria to set the target: Specific, Measurable, Achievable, Realistic, and Timely.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Target should be set in terms of percentages and should be realistic and achievable but yet challenging for the team.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A serious effort must be made to explain how the target is set.</a:t>
              </a:r>
            </a:p>
          </p:txBody>
        </p:sp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FA40B8BF-0806-5441-BD75-8AC89862A5B1}"/>
                </a:ext>
              </a:extLst>
            </p:cNvPr>
            <p:cNvSpPr/>
            <p:nvPr/>
          </p:nvSpPr>
          <p:spPr>
            <a:xfrm>
              <a:off x="3448553" y="6533805"/>
              <a:ext cx="2858757" cy="523077"/>
            </a:xfrm>
            <a:prstGeom prst="roundRect">
              <a:avLst>
                <a:gd name="adj" fmla="val 18411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47B267AF-6BBB-4C49-99F4-5C2B7479BEFD}"/>
                </a:ext>
              </a:extLst>
            </p:cNvPr>
            <p:cNvSpPr/>
            <p:nvPr/>
          </p:nvSpPr>
          <p:spPr>
            <a:xfrm>
              <a:off x="3562250" y="6579534"/>
              <a:ext cx="2645014" cy="441108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4. Establish the Target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CDADDE1-16B1-CC47-83A7-5CCCA574DD29}"/>
              </a:ext>
            </a:extLst>
          </p:cNvPr>
          <p:cNvGrpSpPr/>
          <p:nvPr/>
        </p:nvGrpSpPr>
        <p:grpSpPr>
          <a:xfrm>
            <a:off x="6493811" y="6533805"/>
            <a:ext cx="2865582" cy="2723443"/>
            <a:chOff x="6493811" y="6533805"/>
            <a:chExt cx="2865582" cy="2723443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318C19D5-DA97-0147-B663-8B6556D50885}"/>
                </a:ext>
              </a:extLst>
            </p:cNvPr>
            <p:cNvSpPr/>
            <p:nvPr/>
          </p:nvSpPr>
          <p:spPr>
            <a:xfrm>
              <a:off x="6493811" y="6533805"/>
              <a:ext cx="2858757" cy="2723443"/>
            </a:xfrm>
            <a:prstGeom prst="roundRect">
              <a:avLst>
                <a:gd name="adj" fmla="val 32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AF199A17-B3A7-0E4C-93A9-92F099D84C32}"/>
                </a:ext>
              </a:extLst>
            </p:cNvPr>
            <p:cNvSpPr txBox="1"/>
            <p:nvPr/>
          </p:nvSpPr>
          <p:spPr>
            <a:xfrm>
              <a:off x="6494104" y="7097755"/>
              <a:ext cx="2858757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Use a Cause &amp; Effect Diagram or Five Why Analysis to identify all the possible causes of the problem.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Isolate the root causes from among all the possible causes.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The root causes must be verified. 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Develop countermeasures to eliminate the root causes.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Determine the viability and practicality of the proposed solutions.</a:t>
              </a:r>
            </a:p>
            <a:p>
              <a:pPr marL="185738" indent="-185738">
                <a:buFont typeface="Wingdings" pitchFamily="2" charset="2"/>
                <a:buChar char="§"/>
              </a:pPr>
              <a:r>
                <a:rPr lang="en-US" sz="1200" dirty="0"/>
                <a:t>Identify and mitigate risks if any.</a:t>
              </a:r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27B83B71-009D-524A-B6CD-A3D7CD1B1070}"/>
                </a:ext>
              </a:extLst>
            </p:cNvPr>
            <p:cNvSpPr/>
            <p:nvPr/>
          </p:nvSpPr>
          <p:spPr>
            <a:xfrm>
              <a:off x="6500636" y="6533805"/>
              <a:ext cx="2858757" cy="523077"/>
            </a:xfrm>
            <a:prstGeom prst="roundRect">
              <a:avLst>
                <a:gd name="adj" fmla="val 18411"/>
              </a:avLst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0546D8B0-3808-6B45-912C-13AE346038CD}"/>
                </a:ext>
              </a:extLst>
            </p:cNvPr>
            <p:cNvSpPr/>
            <p:nvPr/>
          </p:nvSpPr>
          <p:spPr>
            <a:xfrm>
              <a:off x="6607508" y="6579534"/>
              <a:ext cx="2645014" cy="441108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 defTabSz="914400"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1200" b="1" kern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. Analyze the Cause &amp; Identify Corrective Action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5917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1576</TotalTime>
  <Words>707</Words>
  <Application>Microsoft Macintosh PowerPoint</Application>
  <PresentationFormat>A3 Paper (297x420 mm)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Segoe UI Symbol</vt:lpstr>
      <vt:lpstr>Wingdings</vt:lpstr>
      <vt:lpstr>Office Theme</vt:lpstr>
      <vt:lpstr>PowerPoint Presentation</vt:lpstr>
    </vt:vector>
  </TitlesOfParts>
  <Manager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cp:keywords/>
  <dc:description/>
  <cp:lastModifiedBy>Robert Gollhofer</cp:lastModifiedBy>
  <cp:revision>1</cp:revision>
  <dcterms:created xsi:type="dcterms:W3CDTF">2020-10-25T10:03:59Z</dcterms:created>
  <dcterms:modified xsi:type="dcterms:W3CDTF">2022-02-01T17:30:57Z</dcterms:modified>
  <cp:category/>
</cp:coreProperties>
</file>